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sk-SK" smtClean="0"/>
              <a:t>Kliknite sem a upravte štýl predlohy podnadpisov.</a:t>
            </a:r>
            <a:endParaRPr kumimoji="0" lang="en-US"/>
          </a:p>
        </p:txBody>
      </p:sp>
      <p:sp>
        <p:nvSpPr>
          <p:cNvPr id="28" name="Zástupný symbol dátumu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8F0F3338-911D-4247-9972-8ACFFEECD189}" type="datetimeFigureOut">
              <a:rPr lang="sk-SK" smtClean="0"/>
              <a:t>20. 10. 2013</a:t>
            </a:fld>
            <a:endParaRPr lang="sk-SK"/>
          </a:p>
        </p:txBody>
      </p:sp>
      <p:sp>
        <p:nvSpPr>
          <p:cNvPr id="17" name="Zástupný symbol päty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sk-SK"/>
          </a:p>
        </p:txBody>
      </p:sp>
      <p:sp>
        <p:nvSpPr>
          <p:cNvPr id="10" name="Obdĺžnik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Obdĺžnik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bdĺžnik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Obdĺžnik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ovná spojnica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ovná spojnica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Rovná spojnica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Rovná spojnica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Rovná spojnica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Rovná spojnica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Obdĺžnik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á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á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á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á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á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Zástupný symbol čísla snímky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C39A18F-D8EC-4DD0-A0E4-CC33E7784979}" type="slidenum">
              <a:rPr lang="sk-SK" smtClean="0"/>
              <a:t>‹#›</a:t>
            </a:fld>
            <a:endParaRPr lang="sk-SK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8" name="Zástupný symbol obsahu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F0F3338-911D-4247-9972-8ACFFEECD189}" type="datetimeFigureOut">
              <a:rPr lang="sk-SK" smtClean="0"/>
              <a:t>20. 10. 2013</a:t>
            </a:fld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C39A18F-D8EC-4DD0-A0E4-CC33E7784979}" type="slidenum">
              <a:rPr lang="sk-SK" smtClean="0"/>
              <a:t>‹#›</a:t>
            </a:fld>
            <a:endParaRPr lang="sk-SK"/>
          </a:p>
        </p:txBody>
      </p:sp>
      <p:sp>
        <p:nvSpPr>
          <p:cNvPr id="10" name="Zástupný symbol päty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8F0F3338-911D-4247-9972-8ACFFEECD189}" type="datetimeFigureOut">
              <a:rPr lang="sk-SK" smtClean="0"/>
              <a:t>20. 10. 2013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sk-SK"/>
          </a:p>
        </p:txBody>
      </p:sp>
      <p:sp>
        <p:nvSpPr>
          <p:cNvPr id="9" name="Obdĺžnik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Obdĺžnik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bdĺžnik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Obdĺžnik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ovná spojnica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ovná spojnica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Rovná spojnica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Rovná spojnica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Rovná spojnica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Obdĺžnik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á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á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á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á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á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Rovná spojnica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C39A18F-D8EC-4DD0-A0E4-CC33E7784979}" type="slidenum">
              <a:rPr lang="sk-SK" smtClean="0"/>
              <a:t>‹#›</a:t>
            </a:fld>
            <a:endParaRPr lang="sk-SK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F3338-911D-4247-9972-8ACFFEECD189}" type="datetimeFigureOut">
              <a:rPr lang="sk-SK" smtClean="0"/>
              <a:t>20. 10. 2013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9A18F-D8EC-4DD0-A0E4-CC33E7784979}" type="slidenum">
              <a:rPr lang="sk-SK" smtClean="0"/>
              <a:t>‹#›</a:t>
            </a:fld>
            <a:endParaRPr lang="sk-SK"/>
          </a:p>
        </p:txBody>
      </p:sp>
      <p:sp>
        <p:nvSpPr>
          <p:cNvPr id="9" name="Zástupný symbol obsahu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11" name="Zástupný symbol obsahu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F3338-911D-4247-9972-8ACFFEECD189}" type="datetimeFigureOut">
              <a:rPr lang="sk-SK" smtClean="0"/>
              <a:t>20. 10. 2013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9A18F-D8EC-4DD0-A0E4-CC33E7784979}" type="slidenum">
              <a:rPr lang="sk-SK" smtClean="0"/>
              <a:t>‹#›</a:t>
            </a:fld>
            <a:endParaRPr lang="sk-SK"/>
          </a:p>
        </p:txBody>
      </p:sp>
      <p:sp>
        <p:nvSpPr>
          <p:cNvPr id="11" name="Zástupný symbol obsahu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13" name="Zástupný symbol obsahu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12" name="Zástupný symbol textu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14" name="Zástupný symbol textu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6" name="Zástupný symbol dátumu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F0F3338-911D-4247-9972-8ACFFEECD189}" type="datetimeFigureOut">
              <a:rPr lang="sk-SK" smtClean="0"/>
              <a:t>20. 10. 2013</a:t>
            </a:fld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C39A18F-D8EC-4DD0-A0E4-CC33E7784979}" type="slidenum">
              <a:rPr lang="sk-SK" smtClean="0"/>
              <a:t>‹#›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F3338-911D-4247-9972-8ACFFEECD189}" type="datetimeFigureOut">
              <a:rPr lang="sk-SK" smtClean="0"/>
              <a:t>20. 10. 2013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9A18F-D8EC-4DD0-A0E4-CC33E7784979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vná spojnica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8" name="Rovná spojnica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Rovná spojnica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Rovná spojnica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bdĺžnik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ovná spojnica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á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Zástupný symbol obsahu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21" name="Zástupný symbol dátumu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F0F3338-911D-4247-9972-8ACFFEECD189}" type="datetimeFigureOut">
              <a:rPr lang="sk-SK" smtClean="0"/>
              <a:t>20. 10. 2013</a:t>
            </a:fld>
            <a:endParaRPr lang="sk-SK"/>
          </a:p>
        </p:txBody>
      </p:sp>
      <p:sp>
        <p:nvSpPr>
          <p:cNvPr id="22" name="Zástupný symbol čísla snímky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C39A18F-D8EC-4DD0-A0E4-CC33E7784979}" type="slidenum">
              <a:rPr lang="sk-SK" smtClean="0"/>
              <a:t>‹#›</a:t>
            </a:fld>
            <a:endParaRPr lang="sk-SK"/>
          </a:p>
        </p:txBody>
      </p:sp>
      <p:sp>
        <p:nvSpPr>
          <p:cNvPr id="23" name="Zástupný symbol päty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sk-SK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vná spojnica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á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sk-SK" smtClean="0"/>
              <a:t>Ak chcete pridať obrázok, kliknite na ikonu</a:t>
            </a:r>
            <a:endParaRPr kumimoji="0" lang="en-US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10" name="Rovná spojnica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Obdĺžnik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ovná spojnica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Rovná spojnica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Rovná spojnica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Zástupný symbol dátumu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F0F3338-911D-4247-9972-8ACFFEECD189}" type="datetimeFigureOut">
              <a:rPr lang="sk-SK" smtClean="0"/>
              <a:t>20. 10. 2013</a:t>
            </a:fld>
            <a:endParaRPr lang="sk-SK"/>
          </a:p>
        </p:txBody>
      </p:sp>
      <p:sp>
        <p:nvSpPr>
          <p:cNvPr id="18" name="Zástupný symbol čísla snímky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C39A18F-D8EC-4DD0-A0E4-CC33E7784979}" type="slidenum">
              <a:rPr lang="sk-SK" smtClean="0"/>
              <a:t>‹#›</a:t>
            </a:fld>
            <a:endParaRPr lang="sk-SK"/>
          </a:p>
        </p:txBody>
      </p:sp>
      <p:sp>
        <p:nvSpPr>
          <p:cNvPr id="21" name="Zástupný symbol päty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F3338-911D-4247-9972-8ACFFEECD189}" type="datetimeFigureOut">
              <a:rPr lang="sk-SK" smtClean="0"/>
              <a:t>20. 10. 2013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9A18F-D8EC-4DD0-A0E4-CC33E7784979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F3338-911D-4247-9972-8ACFFEECD189}" type="datetimeFigureOut">
              <a:rPr lang="sk-SK" smtClean="0"/>
              <a:t>20. 10. 2013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9A18F-D8EC-4DD0-A0E4-CC33E7784979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vná spojnica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Zástupný symbol nadpisu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13" name="Zástupný symbol textu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  <a:p>
            <a:pPr lvl="1" eaLnBrk="1" latinLnBrk="0" hangingPunct="1"/>
            <a:r>
              <a:rPr kumimoji="0" lang="sk-SK" smtClean="0"/>
              <a:t>Druhá úroveň</a:t>
            </a:r>
          </a:p>
          <a:p>
            <a:pPr lvl="2" eaLnBrk="1" latinLnBrk="0" hangingPunct="1"/>
            <a:r>
              <a:rPr kumimoji="0" lang="sk-SK" smtClean="0"/>
              <a:t>Tretia úroveň</a:t>
            </a:r>
          </a:p>
          <a:p>
            <a:pPr lvl="3" eaLnBrk="1" latinLnBrk="0" hangingPunct="1"/>
            <a:r>
              <a:rPr kumimoji="0" lang="sk-SK" smtClean="0"/>
              <a:t>Štvrtá úroveň</a:t>
            </a:r>
          </a:p>
          <a:p>
            <a:pPr lvl="4" eaLnBrk="1" latinLnBrk="0" hangingPunct="1"/>
            <a:r>
              <a:rPr kumimoji="0" lang="sk-SK" smtClean="0"/>
              <a:t>Piata úroveň</a:t>
            </a:r>
            <a:endParaRPr kumimoji="0" lang="en-US"/>
          </a:p>
        </p:txBody>
      </p:sp>
      <p:sp>
        <p:nvSpPr>
          <p:cNvPr id="14" name="Zástupný symbol dátumu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8F0F3338-911D-4247-9972-8ACFFEECD189}" type="datetimeFigureOut">
              <a:rPr lang="sk-SK" smtClean="0"/>
              <a:t>20. 10. 2013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sk-SK"/>
          </a:p>
        </p:txBody>
      </p:sp>
      <p:sp>
        <p:nvSpPr>
          <p:cNvPr id="7" name="Rovná spojnica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Rovná spojnica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Obdĺžnik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ovná spojnica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á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Zástupný symbol čísla snímky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C39A18F-D8EC-4DD0-A0E4-CC33E7784979}" type="slidenum">
              <a:rPr lang="sk-SK" smtClean="0"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mailto:hriculka@centrum.sk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>
                <a:solidFill>
                  <a:srgbClr val="0070C0"/>
                </a:solidFill>
              </a:rPr>
              <a:t>Odkiaľ jedlo pochádza?</a:t>
            </a:r>
            <a:endParaRPr lang="sk-SK" dirty="0">
              <a:solidFill>
                <a:srgbClr val="0070C0"/>
              </a:solidFill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 smtClean="0">
                <a:solidFill>
                  <a:srgbClr val="00B050"/>
                </a:solidFill>
              </a:rPr>
              <a:t>Žiaci 1. a 2. ročníka</a:t>
            </a:r>
          </a:p>
          <a:p>
            <a:r>
              <a:rPr lang="sk-SK" dirty="0" smtClean="0">
                <a:solidFill>
                  <a:srgbClr val="00B050"/>
                </a:solidFill>
              </a:rPr>
              <a:t>Mgr. Zdenka </a:t>
            </a:r>
            <a:r>
              <a:rPr lang="sk-SK" dirty="0" err="1" smtClean="0">
                <a:solidFill>
                  <a:srgbClr val="00B050"/>
                </a:solidFill>
              </a:rPr>
              <a:t>Hricková</a:t>
            </a:r>
            <a:endParaRPr lang="sk-SK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Príprava: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sk-SK" dirty="0" smtClean="0"/>
              <a:t>p</a:t>
            </a:r>
            <a:r>
              <a:rPr lang="sk-SK" dirty="0" smtClean="0"/>
              <a:t>ožiadanie o návštevu hospodárskeho dvora u pani Husárovej</a:t>
            </a:r>
          </a:p>
          <a:p>
            <a:r>
              <a:rPr lang="sk-SK" dirty="0" smtClean="0"/>
              <a:t>požiadanie o návštevu rastlinnej farmy pána </a:t>
            </a:r>
            <a:r>
              <a:rPr lang="sk-SK" dirty="0" err="1" smtClean="0"/>
              <a:t>Brezana</a:t>
            </a:r>
            <a:endParaRPr lang="sk-SK" dirty="0" smtClean="0"/>
          </a:p>
          <a:p>
            <a:r>
              <a:rPr lang="sk-SK" dirty="0" smtClean="0"/>
              <a:t>informovaný súhlas od rodičov žiakov, ktorí sa exkurzie zúčastnia</a:t>
            </a:r>
          </a:p>
          <a:p>
            <a:r>
              <a:rPr lang="sk-SK" dirty="0" smtClean="0"/>
              <a:t>vhodné oblečenie a obuv žiakov</a:t>
            </a:r>
            <a:endParaRPr lang="sk-SK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Ciele:</a:t>
            </a:r>
            <a:br>
              <a:rPr lang="sk-SK" dirty="0" smtClean="0"/>
            </a:b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sk-SK" u="sng" dirty="0" smtClean="0"/>
              <a:t>žiaci 1. ročníka: </a:t>
            </a:r>
          </a:p>
          <a:p>
            <a:pPr>
              <a:buNone/>
            </a:pPr>
            <a:r>
              <a:rPr lang="sk-SK" dirty="0" smtClean="0"/>
              <a:t>   sledovanie živočíšnej farmy, poznať zvieratá na hospodárskom dvore u pani Husárovej, poznať spôsob starostlivosti a výživy zvierat a ich úžitok pre človeka</a:t>
            </a:r>
          </a:p>
          <a:p>
            <a:r>
              <a:rPr lang="sk-SK" dirty="0" smtClean="0"/>
              <a:t> </a:t>
            </a:r>
            <a:r>
              <a:rPr lang="sk-SK" u="sng" dirty="0" smtClean="0"/>
              <a:t>žiaci </a:t>
            </a:r>
            <a:r>
              <a:rPr lang="sk-SK" u="sng" dirty="0" smtClean="0"/>
              <a:t>2. </a:t>
            </a:r>
            <a:r>
              <a:rPr lang="sk-SK" u="sng" dirty="0" smtClean="0"/>
              <a:t>ročníka</a:t>
            </a:r>
            <a:r>
              <a:rPr lang="sk-SK" u="sng" dirty="0" smtClean="0"/>
              <a:t>:</a:t>
            </a:r>
          </a:p>
          <a:p>
            <a:pPr>
              <a:buNone/>
            </a:pPr>
            <a:r>
              <a:rPr lang="sk-SK" dirty="0" smtClean="0"/>
              <a:t>   sledovanie rastlinnej </a:t>
            </a:r>
            <a:r>
              <a:rPr lang="sk-SK" dirty="0" smtClean="0"/>
              <a:t>farmy, poznať </a:t>
            </a:r>
            <a:r>
              <a:rPr lang="sk-SK" dirty="0" smtClean="0"/>
              <a:t>rastliny na poli a vo fóliovníkoch u pána </a:t>
            </a:r>
            <a:r>
              <a:rPr lang="sk-SK" dirty="0" err="1" smtClean="0"/>
              <a:t>Brezana</a:t>
            </a:r>
            <a:r>
              <a:rPr lang="sk-SK" dirty="0" smtClean="0"/>
              <a:t>, </a:t>
            </a:r>
            <a:r>
              <a:rPr lang="sk-SK" dirty="0" smtClean="0"/>
              <a:t>poznať spôsob starostlivosti </a:t>
            </a:r>
            <a:r>
              <a:rPr lang="sk-SK" dirty="0" smtClean="0"/>
              <a:t>a </a:t>
            </a:r>
            <a:r>
              <a:rPr lang="sk-SK" dirty="0" smtClean="0"/>
              <a:t>ich úžitok pre </a:t>
            </a:r>
            <a:r>
              <a:rPr lang="sk-SK" dirty="0" smtClean="0"/>
              <a:t>človeka</a:t>
            </a:r>
          </a:p>
          <a:p>
            <a:pPr>
              <a:buNone/>
            </a:pPr>
            <a:endParaRPr lang="sk-SK" dirty="0" smtClean="0"/>
          </a:p>
          <a:p>
            <a:pPr>
              <a:buNone/>
            </a:pPr>
            <a:r>
              <a:rPr lang="sk-SK" dirty="0" smtClean="0"/>
              <a:t>   Pochopiť, že človek potrebuje jedlo rastlinného aj živočíšneho pôvodu.</a:t>
            </a:r>
            <a:endParaRPr lang="sk-SK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1. ročník – živočíšna  farma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k-SK" dirty="0" smtClean="0"/>
              <a:t>Na hospodárskom dvore u pani Husárovej /je to mama nášho prváka/ sme videli husi, kravy, býky, sliepky, králikov a psa </a:t>
            </a:r>
            <a:r>
              <a:rPr lang="sk-SK" dirty="0" err="1" smtClean="0"/>
              <a:t>Ronnyho</a:t>
            </a:r>
            <a:r>
              <a:rPr lang="sk-SK" dirty="0" smtClean="0"/>
              <a:t>, ktorý všetkých stráži.</a:t>
            </a:r>
          </a:p>
          <a:p>
            <a:r>
              <a:rPr lang="sk-SK" dirty="0" smtClean="0"/>
              <a:t>Teta nám ukázala, kde zvieratá bývajú, čím ich kŕmi, ako sa o ne stará, kto a čo jej pomáha, aký úžitok má z týchto zvierat</a:t>
            </a:r>
          </a:p>
          <a:p>
            <a:r>
              <a:rPr lang="sk-SK" dirty="0" smtClean="0"/>
              <a:t>Ochutnali sme domáce mlieko, tvaroch a syr</a:t>
            </a:r>
          </a:p>
          <a:p>
            <a:r>
              <a:rPr lang="sk-SK" dirty="0" smtClean="0"/>
              <a:t>Už vieme:</a:t>
            </a:r>
          </a:p>
          <a:p>
            <a:pPr>
              <a:buNone/>
            </a:pPr>
            <a:r>
              <a:rPr lang="sk-SK" dirty="0" smtClean="0"/>
              <a:t> </a:t>
            </a:r>
            <a:r>
              <a:rPr lang="sk-SK" dirty="0" smtClean="0"/>
              <a:t>   hus: perie, mäso</a:t>
            </a:r>
          </a:p>
          <a:p>
            <a:pPr>
              <a:buNone/>
            </a:pPr>
            <a:r>
              <a:rPr lang="sk-SK" dirty="0" smtClean="0"/>
              <a:t> </a:t>
            </a:r>
            <a:r>
              <a:rPr lang="sk-SK" dirty="0" smtClean="0"/>
              <a:t>   sliepka: pierka – masteničky, vajíčka, mäso</a:t>
            </a:r>
          </a:p>
          <a:p>
            <a:pPr>
              <a:buNone/>
            </a:pPr>
            <a:r>
              <a:rPr lang="sk-SK" dirty="0" smtClean="0"/>
              <a:t>	</a:t>
            </a:r>
            <a:r>
              <a:rPr lang="sk-SK" dirty="0" smtClean="0"/>
              <a:t>kravy: mlieko, mäso</a:t>
            </a:r>
          </a:p>
          <a:p>
            <a:pPr>
              <a:buNone/>
            </a:pPr>
            <a:r>
              <a:rPr lang="sk-SK" dirty="0" smtClean="0"/>
              <a:t>	</a:t>
            </a:r>
            <a:r>
              <a:rPr lang="sk-SK" dirty="0" smtClean="0"/>
              <a:t>býk:  mäso</a:t>
            </a:r>
          </a:p>
          <a:p>
            <a:pPr>
              <a:buNone/>
            </a:pPr>
            <a:r>
              <a:rPr lang="sk-SK" dirty="0" smtClean="0"/>
              <a:t>	</a:t>
            </a:r>
            <a:r>
              <a:rPr lang="sk-SK" dirty="0" smtClean="0"/>
              <a:t>králik: mäso, kožušina</a:t>
            </a:r>
            <a:endParaRPr lang="sk-SK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Čo sme videli </a:t>
            </a:r>
            <a:r>
              <a:rPr lang="sk-SK" dirty="0" smtClean="0"/>
              <a:t>a zažili</a:t>
            </a:r>
            <a:r>
              <a:rPr lang="sk-SK" dirty="0" smtClean="0"/>
              <a:t>...</a:t>
            </a:r>
            <a:endParaRPr lang="sk-SK" dirty="0"/>
          </a:p>
        </p:txBody>
      </p:sp>
      <p:pic>
        <p:nvPicPr>
          <p:cNvPr id="1026" name="Picture 2" descr="C:\Users\škola\Desktop\Hovorme o jedle\ovocie, mlieko, kravička\IMG_2829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1916" y="1628801"/>
            <a:ext cx="3370268" cy="2952327"/>
          </a:xfrm>
          <a:prstGeom prst="rect">
            <a:avLst/>
          </a:prstGeom>
          <a:noFill/>
        </p:spPr>
      </p:pic>
      <p:pic>
        <p:nvPicPr>
          <p:cNvPr id="1027" name="Picture 3" descr="C:\Users\škola\Desktop\Hovorme o jedle\ovocie, mlieko, kravička\IMG_28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2348880"/>
            <a:ext cx="3923756" cy="29425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škola\Desktop\Hovorme o jedle\ovocie, mlieko, kravička\IMG_28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609928">
            <a:off x="4572000" y="404664"/>
            <a:ext cx="3744416" cy="2808026"/>
          </a:xfrm>
          <a:prstGeom prst="rect">
            <a:avLst/>
          </a:prstGeom>
          <a:noFill/>
        </p:spPr>
      </p:pic>
      <p:pic>
        <p:nvPicPr>
          <p:cNvPr id="2051" name="Picture 3" descr="C:\Users\škola\Desktop\Hovorme o jedle\ovocie, mlieko, kravička\IMG_284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042" y="908720"/>
            <a:ext cx="3780420" cy="5040560"/>
          </a:xfrm>
          <a:prstGeom prst="rect">
            <a:avLst/>
          </a:prstGeom>
          <a:noFill/>
        </p:spPr>
      </p:pic>
      <p:pic>
        <p:nvPicPr>
          <p:cNvPr id="2052" name="Picture 4" descr="C:\Users\škola\Desktop\Hovorme o jedle\ovocie, mlieko, kravička\IMG_284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507665">
            <a:off x="4860032" y="3789040"/>
            <a:ext cx="3186014" cy="23892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škola\Desktop\Hovorme o jedle\ovocie, mlieko, kravička\IMG_28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4224900" cy="3168352"/>
          </a:xfrm>
          <a:prstGeom prst="rect">
            <a:avLst/>
          </a:prstGeom>
          <a:noFill/>
        </p:spPr>
      </p:pic>
      <p:pic>
        <p:nvPicPr>
          <p:cNvPr id="3075" name="Picture 3" descr="C:\Users\škola\Desktop\Hovorme o jedle\ovocie, mlieko, kravička\IMG_28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3429000"/>
            <a:ext cx="4338142" cy="3253275"/>
          </a:xfrm>
          <a:prstGeom prst="rect">
            <a:avLst/>
          </a:prstGeom>
          <a:noFill/>
        </p:spPr>
      </p:pic>
      <p:pic>
        <p:nvPicPr>
          <p:cNvPr id="3076" name="Picture 4" descr="C:\Users\škola\Desktop\Hovorme o jedle\ovocie, mlieko, kravička\IMG_282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729816">
            <a:off x="1026255" y="3808921"/>
            <a:ext cx="2413950" cy="2826492"/>
          </a:xfrm>
          <a:prstGeom prst="rect">
            <a:avLst/>
          </a:prstGeom>
          <a:noFill/>
        </p:spPr>
      </p:pic>
      <p:pic>
        <p:nvPicPr>
          <p:cNvPr id="3077" name="Picture 5" descr="C:\Users\škola\Desktop\Hovorme o jedle\ovocie, mlieko, kravička\IMG_283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678647">
            <a:off x="5517602" y="9499"/>
            <a:ext cx="2328646" cy="31048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škola\Desktop\Hovorme o jedle\ovocie, mlieko, kravička\IMG_284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4144955" cy="3108400"/>
          </a:xfrm>
          <a:prstGeom prst="rect">
            <a:avLst/>
          </a:prstGeom>
          <a:noFill/>
        </p:spPr>
      </p:pic>
      <p:pic>
        <p:nvPicPr>
          <p:cNvPr id="4099" name="Picture 3" descr="C:\Users\škola\Desktop\Hovorme o jedle\ovocie, mlieko, kravička\IMG_284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268760"/>
            <a:ext cx="3618402" cy="4824536"/>
          </a:xfrm>
          <a:prstGeom prst="rect">
            <a:avLst/>
          </a:prstGeom>
          <a:noFill/>
        </p:spPr>
      </p:pic>
      <p:pic>
        <p:nvPicPr>
          <p:cNvPr id="4100" name="Picture 4" descr="C:\Users\škola\Desktop\Hovorme o jedle\ovocie, mlieko, kravička\IMG_283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0524418" flipV="1">
            <a:off x="536520" y="3613837"/>
            <a:ext cx="3792639" cy="28441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2. ročník -  rastlinná farma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sk-SK" dirty="0" smtClean="0"/>
              <a:t>po farme pána </a:t>
            </a:r>
            <a:r>
              <a:rPr lang="sk-SK" dirty="0" err="1" smtClean="0"/>
              <a:t>Brezana</a:t>
            </a:r>
            <a:r>
              <a:rPr lang="sk-SK" dirty="0" smtClean="0"/>
              <a:t> nám sprevádzala pani </a:t>
            </a:r>
            <a:r>
              <a:rPr lang="sk-SK" dirty="0" err="1" smtClean="0"/>
              <a:t>Mončeková</a:t>
            </a:r>
            <a:endParaRPr lang="sk-SK" dirty="0" smtClean="0"/>
          </a:p>
          <a:p>
            <a:r>
              <a:rPr lang="sk-SK" dirty="0" smtClean="0"/>
              <a:t>previedla nás po poli, fóliovníkoch a miestnostiach, kde zeleninu spracúvajú</a:t>
            </a:r>
          </a:p>
          <a:p>
            <a:r>
              <a:rPr lang="sk-SK" dirty="0" smtClean="0"/>
              <a:t>p</a:t>
            </a:r>
            <a:r>
              <a:rPr lang="sk-SK" dirty="0" smtClean="0"/>
              <a:t>orozprávala nám o plodinách, ktoré pestujú: rajčiny, papriky, kaleráby, uhorky, kapusta, pór, cibuľa, zemiaky, cukina, baklažán, tekvice </a:t>
            </a:r>
          </a:p>
          <a:p>
            <a:r>
              <a:rPr lang="sk-SK" dirty="0" smtClean="0"/>
              <a:t>starostlivosť o zeleninu zamestnáva 10 stálych zamestnancov a 12 -16 brigádnikov a množstvo veľkej techniky</a:t>
            </a:r>
          </a:p>
          <a:p>
            <a:r>
              <a:rPr lang="sk-SK" dirty="0" smtClean="0"/>
              <a:t>ochutnali  sme plody, ktoré dopestovali </a:t>
            </a:r>
          </a:p>
          <a:p>
            <a:r>
              <a:rPr lang="sk-SK" dirty="0" smtClean="0"/>
              <a:t>dodávajú nám zeleninu v rámci dní „Zdravej výživy“, ktoré organizujeme 4x počas školského roka</a:t>
            </a:r>
          </a:p>
          <a:p>
            <a:endParaRPr lang="sk-SK" dirty="0" smtClean="0"/>
          </a:p>
          <a:p>
            <a:endParaRPr lang="sk-SK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Čo sme videli a zažili...</a:t>
            </a:r>
            <a:endParaRPr lang="sk-SK" dirty="0"/>
          </a:p>
        </p:txBody>
      </p:sp>
      <p:pic>
        <p:nvPicPr>
          <p:cNvPr id="5122" name="Picture 2" descr="D:\moje doc zaloha\Foto škola 2011-12\u Brezana\Snímka0059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20398073">
            <a:off x="3865205" y="2538723"/>
            <a:ext cx="4806747" cy="3605060"/>
          </a:xfrm>
          <a:prstGeom prst="rect">
            <a:avLst/>
          </a:prstGeom>
          <a:noFill/>
        </p:spPr>
      </p:pic>
      <p:pic>
        <p:nvPicPr>
          <p:cNvPr id="5123" name="Picture 3" descr="D:\moje doc zaloha\Foto škola 2011-12\u Brezana\Snímka006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556792"/>
            <a:ext cx="3696031" cy="32403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moje doc zaloha\Foto škola 2011-12\u Brezana\Snímka00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4057129" cy="3042846"/>
          </a:xfrm>
          <a:prstGeom prst="rect">
            <a:avLst/>
          </a:prstGeom>
          <a:noFill/>
        </p:spPr>
      </p:pic>
      <p:pic>
        <p:nvPicPr>
          <p:cNvPr id="6147" name="Picture 3" descr="D:\moje doc zaloha\Foto škola 2011-12\u Brezana\Snímka004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2780928"/>
            <a:ext cx="5233938" cy="3925453"/>
          </a:xfrm>
          <a:prstGeom prst="rect">
            <a:avLst/>
          </a:prstGeom>
          <a:noFill/>
        </p:spPr>
      </p:pic>
      <p:pic>
        <p:nvPicPr>
          <p:cNvPr id="6148" name="Picture 4" descr="C:\Users\škola\Desktop\Foto škola 2012-13\F. Brezan, 16.5\IMG_170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104963">
            <a:off x="5285500" y="380441"/>
            <a:ext cx="2825974" cy="21192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moje doc zaloha\Foto škola 2011-12\u Brezana\Snímka00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260648"/>
            <a:ext cx="4560127" cy="3420095"/>
          </a:xfrm>
          <a:prstGeom prst="rect">
            <a:avLst/>
          </a:prstGeom>
          <a:noFill/>
        </p:spPr>
      </p:pic>
      <p:pic>
        <p:nvPicPr>
          <p:cNvPr id="7171" name="Picture 3" descr="D:\moje doc zaloha\Foto škola 2011-12\u Brezana\Snímka005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284984"/>
            <a:ext cx="4489177" cy="3366882"/>
          </a:xfrm>
          <a:prstGeom prst="rect">
            <a:avLst/>
          </a:prstGeom>
          <a:noFill/>
        </p:spPr>
      </p:pic>
      <p:pic>
        <p:nvPicPr>
          <p:cNvPr id="7172" name="Picture 4" descr="D:\moje doc zaloha\Foto škola 2011-12\u Brezana\Snímka005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835756">
            <a:off x="816004" y="554091"/>
            <a:ext cx="2905001" cy="21787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moje doc zaloha\Foto škola 2011-12\u Brezana\Snímka005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4464116" cy="3348087"/>
          </a:xfrm>
          <a:prstGeom prst="rect">
            <a:avLst/>
          </a:prstGeom>
          <a:noFill/>
        </p:spPr>
      </p:pic>
      <p:pic>
        <p:nvPicPr>
          <p:cNvPr id="8195" name="Picture 3" descr="D:\moje doc zaloha\Foto škola 2011-12\u Brezana\Snímka005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3501008"/>
            <a:ext cx="4201145" cy="3150858"/>
          </a:xfrm>
          <a:prstGeom prst="rect">
            <a:avLst/>
          </a:prstGeom>
          <a:noFill/>
        </p:spPr>
      </p:pic>
      <p:pic>
        <p:nvPicPr>
          <p:cNvPr id="8196" name="Picture 4" descr="D:\Foto škola 2010-11\F. Brezan 17.5.2011\DSCN034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82628">
            <a:off x="1187624" y="3573016"/>
            <a:ext cx="2341563" cy="3121025"/>
          </a:xfrm>
          <a:prstGeom prst="rect">
            <a:avLst/>
          </a:prstGeom>
          <a:noFill/>
        </p:spPr>
      </p:pic>
      <p:pic>
        <p:nvPicPr>
          <p:cNvPr id="8197" name="Picture 5" descr="D:\Foto škola 2010-11\F. Brezan 17.5.2011\DSCN035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1160648">
            <a:off x="5220072" y="764704"/>
            <a:ext cx="3121025" cy="23415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Záver:</a:t>
            </a:r>
            <a:br>
              <a:rPr lang="sk-SK" dirty="0" smtClean="0"/>
            </a:b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sk-SK" dirty="0" smtClean="0"/>
              <a:t>dozvedeli sme sa, že vo výžive človeka je dôležitá rovnováha medzi živočíšnou a rastlinnou zložkou potravy</a:t>
            </a:r>
          </a:p>
          <a:p>
            <a:r>
              <a:rPr lang="sk-SK" dirty="0" smtClean="0"/>
              <a:t>p</a:t>
            </a:r>
            <a:r>
              <a:rPr lang="sk-SK" dirty="0" smtClean="0"/>
              <a:t>ochopili sme:</a:t>
            </a:r>
          </a:p>
          <a:p>
            <a:pPr>
              <a:buNone/>
            </a:pPr>
            <a:r>
              <a:rPr lang="sk-SK" dirty="0" smtClean="0"/>
              <a:t>	</a:t>
            </a:r>
            <a:r>
              <a:rPr lang="sk-SK" dirty="0" smtClean="0"/>
              <a:t>- že jedlo produkt spoločnej práce prírody a človeka</a:t>
            </a:r>
          </a:p>
          <a:p>
            <a:pPr>
              <a:buNone/>
            </a:pPr>
            <a:r>
              <a:rPr lang="sk-SK" dirty="0" smtClean="0"/>
              <a:t>	</a:t>
            </a:r>
            <a:r>
              <a:rPr lang="sk-SK" dirty="0" smtClean="0"/>
              <a:t>- starostlivosť o rastliny a zvieratá je veľmi náročná práca</a:t>
            </a:r>
          </a:p>
          <a:p>
            <a:pPr>
              <a:buNone/>
            </a:pPr>
            <a:r>
              <a:rPr lang="sk-SK" dirty="0" smtClean="0"/>
              <a:t>	</a:t>
            </a:r>
            <a:r>
              <a:rPr lang="sk-SK" dirty="0" smtClean="0"/>
              <a:t>- treba si vážiť nielen jedlo ale aj ľudí, ktorí sa starajú, aby sme mali čo jesť</a:t>
            </a:r>
          </a:p>
          <a:p>
            <a:pPr>
              <a:buNone/>
            </a:pPr>
            <a:r>
              <a:rPr lang="sk-SK" dirty="0" smtClean="0"/>
              <a:t>	- plytvať jedlom a odhadzovať ho je neprípustné</a:t>
            </a:r>
          </a:p>
          <a:p>
            <a:endParaRPr lang="sk-SK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/>
          <p:cNvSpPr/>
          <p:nvPr/>
        </p:nvSpPr>
        <p:spPr>
          <a:xfrm>
            <a:off x="0" y="260648"/>
            <a:ext cx="8676456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sk-SK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Škola: 	</a:t>
            </a:r>
            <a:r>
              <a:rPr kumimoji="0" lang="sk-SK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 Základná škola</a:t>
            </a:r>
            <a:endParaRPr kumimoji="0" lang="sk-SK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sk-SK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		 Potočná 86, </a:t>
            </a:r>
            <a:endParaRPr kumimoji="0" lang="sk-SK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sk-SK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		911 01 Trenčín</a:t>
            </a: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sk-SK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sk-SK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Kontaktná osoba:</a:t>
            </a:r>
            <a:r>
              <a:rPr kumimoji="0" lang="sk-SK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 Zdenka </a:t>
            </a:r>
            <a:r>
              <a:rPr kumimoji="0" lang="sk-SK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Hricková</a:t>
            </a:r>
            <a:r>
              <a:rPr kumimoji="0" lang="sk-SK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 </a:t>
            </a:r>
            <a:endParaRPr kumimoji="0" lang="sk-SK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sk-SK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	 		0902 911 169</a:t>
            </a:r>
            <a:endParaRPr kumimoji="0" lang="sk-SK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sk-SK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			 </a:t>
            </a:r>
            <a:r>
              <a:rPr kumimoji="0" lang="sk-SK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2"/>
              </a:rPr>
              <a:t>hriculka@centrum.sk</a:t>
            </a:r>
            <a:r>
              <a:rPr kumimoji="0" lang="sk-SK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sk-SK" sz="1100" dirty="0">
              <a:latin typeface="Times New Roman" pitchFamily="18" charset="0"/>
              <a:cs typeface="Times New Roman" pitchFamily="18" charset="0"/>
            </a:endParaRP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sk-SK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sk-SK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Žiaci 1. - 2. ročníka:</a:t>
            </a:r>
            <a:r>
              <a:rPr kumimoji="0" lang="sk-SK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 </a:t>
            </a: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sk-SK" sz="1100" dirty="0">
              <a:latin typeface="Arial" pitchFamily="34" charset="0"/>
              <a:cs typeface="Arial" pitchFamily="34" charset="0"/>
            </a:endParaRP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sk-SK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Dominika </a:t>
            </a:r>
            <a:r>
              <a:rPr kumimoji="0" lang="sk-SK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Gavendová</a:t>
            </a:r>
            <a:r>
              <a:rPr kumimoji="0" lang="sk-SK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Barbora </a:t>
            </a:r>
            <a:r>
              <a:rPr kumimoji="0" lang="sk-SK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Mihálová</a:t>
            </a:r>
            <a:r>
              <a:rPr kumimoji="0" lang="sk-SK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Laura </a:t>
            </a:r>
            <a:r>
              <a:rPr kumimoji="0" lang="sk-SK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Žuffová</a:t>
            </a:r>
            <a:r>
              <a:rPr kumimoji="0" lang="sk-SK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Tomáš </a:t>
            </a:r>
            <a:r>
              <a:rPr kumimoji="0" lang="sk-SK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Gavenda</a:t>
            </a:r>
            <a:r>
              <a:rPr kumimoji="0" lang="sk-SK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Ján </a:t>
            </a:r>
            <a:r>
              <a:rPr kumimoji="0" lang="sk-SK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kumimoji="0" lang="sk-SK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Gavenda</a:t>
            </a:r>
            <a:r>
              <a:rPr kumimoji="0" lang="sk-SK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Martin </a:t>
            </a:r>
            <a:r>
              <a:rPr kumimoji="0" lang="sk-SK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Gavenda</a:t>
            </a:r>
            <a:r>
              <a:rPr kumimoji="0" lang="sk-SK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Vincent </a:t>
            </a:r>
            <a:r>
              <a:rPr kumimoji="0" lang="sk-SK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Gavenda</a:t>
            </a:r>
            <a:r>
              <a:rPr kumimoji="0" lang="sk-SK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Radka </a:t>
            </a:r>
            <a:r>
              <a:rPr kumimoji="0" lang="sk-SK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Ducká</a:t>
            </a:r>
            <a:r>
              <a:rPr kumimoji="0" lang="sk-SK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Martina </a:t>
            </a:r>
            <a:r>
              <a:rPr kumimoji="0" lang="sk-SK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Dobiašová</a:t>
            </a:r>
            <a:r>
              <a:rPr kumimoji="0" lang="sk-SK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Andrea </a:t>
            </a:r>
            <a:r>
              <a:rPr kumimoji="0" lang="sk-SK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Hrotko</a:t>
            </a:r>
            <a:r>
              <a:rPr kumimoji="0" lang="sk-SK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Ema </a:t>
            </a:r>
            <a:r>
              <a:rPr kumimoji="0" lang="sk-SK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Tehláriková</a:t>
            </a:r>
            <a:r>
              <a:rPr kumimoji="0" lang="sk-SK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Tomáš Porada, Richard </a:t>
            </a:r>
            <a:r>
              <a:rPr kumimoji="0" lang="sk-SK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Meliš</a:t>
            </a:r>
            <a:r>
              <a:rPr kumimoji="0" lang="sk-SK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Samuel </a:t>
            </a:r>
            <a:r>
              <a:rPr kumimoji="0" lang="sk-SK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Gallo</a:t>
            </a:r>
            <a:r>
              <a:rPr kumimoji="0" lang="sk-SK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Róbert </a:t>
            </a:r>
            <a:r>
              <a:rPr kumimoji="0" lang="sk-SK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Gallo</a:t>
            </a:r>
            <a:r>
              <a:rPr kumimoji="0" lang="sk-SK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Paulína </a:t>
            </a:r>
            <a:r>
              <a:rPr kumimoji="0" lang="sk-SK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Mésárošová</a:t>
            </a:r>
            <a:r>
              <a:rPr kumimoji="0" lang="sk-SK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Laura Lišková, Timotej </a:t>
            </a:r>
            <a:r>
              <a:rPr kumimoji="0" lang="sk-SK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Griffin</a:t>
            </a:r>
            <a:r>
              <a:rPr kumimoji="0" lang="sk-SK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Šimon </a:t>
            </a:r>
            <a:r>
              <a:rPr kumimoji="0" lang="sk-SK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Švančara</a:t>
            </a:r>
            <a:r>
              <a:rPr kumimoji="0" lang="sk-SK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Matúš Vojtech, </a:t>
            </a:r>
            <a:r>
              <a:rPr kumimoji="0" lang="sk-SK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Alexia</a:t>
            </a:r>
            <a:r>
              <a:rPr kumimoji="0" lang="sk-SK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sk-SK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Chlebanová</a:t>
            </a:r>
            <a:r>
              <a:rPr kumimoji="0" lang="sk-SK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Barbora Horňáková, Magdaléna </a:t>
            </a:r>
            <a:r>
              <a:rPr kumimoji="0" lang="sk-SK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Čáková</a:t>
            </a:r>
            <a:r>
              <a:rPr kumimoji="0" lang="sk-SK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Dominik </a:t>
            </a:r>
            <a:r>
              <a:rPr kumimoji="0" lang="sk-SK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Parašin</a:t>
            </a:r>
            <a:r>
              <a:rPr kumimoji="0" lang="sk-SK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Samuel Blažej, Mirka </a:t>
            </a:r>
            <a:r>
              <a:rPr kumimoji="0" lang="sk-SK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Robotová</a:t>
            </a:r>
            <a:r>
              <a:rPr kumimoji="0" lang="sk-SK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Marián Liška</a:t>
            </a:r>
            <a:endParaRPr kumimoji="0" lang="sk-SK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sk-SK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			</a:t>
            </a:r>
            <a:endParaRPr kumimoji="0" lang="sk-SK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sk-SK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Celkový počet žiakov zapojených do aktivity:  27</a:t>
            </a:r>
            <a:r>
              <a:rPr kumimoji="0" lang="sk-SK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sk-SK" sz="1100" dirty="0">
              <a:latin typeface="Times New Roman" pitchFamily="18" charset="0"/>
              <a:cs typeface="Times New Roman" pitchFamily="18" charset="0"/>
            </a:endParaRP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sk-SK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sk-SK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Názov dennej témy</a:t>
            </a:r>
            <a:r>
              <a:rPr kumimoji="0" lang="sk-SK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 Odkiaľ jedlo pochádza?</a:t>
            </a:r>
            <a:endParaRPr kumimoji="0" lang="sk-SK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rkáda">
  <a:themeElements>
    <a:clrScheme name="Arkáda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Arkáda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rkád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65</TotalTime>
  <Words>345</Words>
  <Application>Microsoft Office PowerPoint</Application>
  <PresentationFormat>Prezentácia na obrazovke (4:3)</PresentationFormat>
  <Paragraphs>58</Paragraphs>
  <Slides>15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15</vt:i4>
      </vt:variant>
    </vt:vector>
  </HeadingPairs>
  <TitlesOfParts>
    <vt:vector size="16" baseType="lpstr">
      <vt:lpstr>Arkáda</vt:lpstr>
      <vt:lpstr>Odkiaľ jedlo pochádza?</vt:lpstr>
      <vt:lpstr>Príprava:</vt:lpstr>
      <vt:lpstr>Ciele: </vt:lpstr>
      <vt:lpstr>1. ročník – živočíšna  farma</vt:lpstr>
      <vt:lpstr>Čo sme videli a zažili...</vt:lpstr>
      <vt:lpstr>Snímka 6</vt:lpstr>
      <vt:lpstr>Snímka 7</vt:lpstr>
      <vt:lpstr>Snímka 8</vt:lpstr>
      <vt:lpstr>2. ročník -  rastlinná farma</vt:lpstr>
      <vt:lpstr>Čo sme videli a zažili...</vt:lpstr>
      <vt:lpstr>Snímka 11</vt:lpstr>
      <vt:lpstr>Snímka 12</vt:lpstr>
      <vt:lpstr>Snímka 13</vt:lpstr>
      <vt:lpstr>Záver: </vt:lpstr>
      <vt:lpstr>Snímka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Odkiaľ jedlo pochádza?</dc:title>
  <dc:creator>škola</dc:creator>
  <cp:lastModifiedBy>škola</cp:lastModifiedBy>
  <cp:revision>10</cp:revision>
  <dcterms:created xsi:type="dcterms:W3CDTF">2013-10-20T19:47:54Z</dcterms:created>
  <dcterms:modified xsi:type="dcterms:W3CDTF">2013-10-20T20:53:14Z</dcterms:modified>
</cp:coreProperties>
</file>